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99" r:id="rId5"/>
    <p:sldId id="300" r:id="rId6"/>
    <p:sldId id="301" r:id="rId7"/>
    <p:sldId id="302" r:id="rId8"/>
    <p:sldId id="303" r:id="rId9"/>
    <p:sldId id="274" r:id="rId10"/>
    <p:sldId id="305" r:id="rId11"/>
    <p:sldId id="304" r:id="rId12"/>
    <p:sldId id="308" r:id="rId13"/>
    <p:sldId id="306" r:id="rId14"/>
    <p:sldId id="307" r:id="rId15"/>
    <p:sldId id="285" r:id="rId16"/>
    <p:sldId id="309" r:id="rId17"/>
  </p:sldIdLst>
  <p:sldSz cx="12192000" cy="6858000"/>
  <p:notesSz cx="6858000" cy="9144000"/>
  <p:embeddedFontLst>
    <p:embeddedFont>
      <p:font typeface="字魂58号-创中黑" panose="020B0604020202020204" charset="-122"/>
      <p:regular r:id="rId19"/>
    </p:embeddedFont>
    <p:embeddedFont>
      <p:font typeface="Agency FB" panose="020B0503020202020204" pitchFamily="34" charset="0"/>
      <p:regular r:id="rId20"/>
      <p:bold r:id="rId21"/>
    </p:embeddedFont>
    <p:embeddedFont>
      <p:font typeface="Gazpacho Bold" panose="020B0604020202020204" charset="0"/>
      <p:bold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37" userDrawn="1">
          <p15:clr>
            <a:srgbClr val="A4A3A4"/>
          </p15:clr>
        </p15:guide>
        <p15:guide id="4" pos="461" userDrawn="1">
          <p15:clr>
            <a:srgbClr val="A4A3A4"/>
          </p15:clr>
        </p15:guide>
        <p15:guide id="5" pos="7197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2236" autoAdjust="0"/>
  </p:normalViewPr>
  <p:slideViewPr>
    <p:cSldViewPr snapToGrid="0" showGuides="1">
      <p:cViewPr varScale="1">
        <p:scale>
          <a:sx n="95" d="100"/>
          <a:sy n="95" d="100"/>
        </p:scale>
        <p:origin x="372" y="84"/>
      </p:cViewPr>
      <p:guideLst>
        <p:guide orient="horz" pos="2137"/>
        <p:guide pos="461"/>
        <p:guide pos="7197"/>
        <p:guide orient="horz" pos="391"/>
        <p:guide orient="horz"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0DA0B50-6E2C-46F3-8016-78451D69E4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17A2-50CE-4572-B5D6-1278D20847F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fld id="{671D6725-A51E-4E9E-8877-DC6B10A47FF1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BE5B024-52A0-46E0-ABA3-9B2F72B17B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AFCB645-C923-4006-BB4B-A4FE05C41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BB71A4-690A-495F-A755-A9F9FB7330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91EC59-3890-4136-B243-78B52A77B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fld id="{D0CB7446-F58B-445D-9C85-8A864B85CF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6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pitchFamily="2" charset="-122"/>
        <a:ea typeface="字魂58号-创中黑" panose="00000500000000000000" pitchFamily="2" charset="-122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9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820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95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33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66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480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814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24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89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91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346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340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6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258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7446-F58B-445D-9C85-8A864B85CF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58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64">
            <a:extLst>
              <a:ext uri="{FF2B5EF4-FFF2-40B4-BE49-F238E27FC236}">
                <a16:creationId xmlns:a16="http://schemas.microsoft.com/office/drawing/2014/main" id="{C451CF85-42E3-4755-9A9C-537DDB012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1" r="-131" b="99"/>
          <a:stretch>
            <a:fillRect/>
          </a:stretch>
        </p:blipFill>
        <p:spPr>
          <a:xfrm rot="16200000">
            <a:off x="2663508" y="-2676033"/>
            <a:ext cx="6887210" cy="122142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E779C-DD0A-458E-9C57-90576554C2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62151" b="51856"/>
          <a:stretch>
            <a:fillRect/>
          </a:stretch>
        </p:blipFill>
        <p:spPr>
          <a:xfrm>
            <a:off x="10413242" y="4212363"/>
            <a:ext cx="1778759" cy="264563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69E8DE7-A7B4-41C4-99E5-C1CE620EA948}"/>
              </a:ext>
            </a:extLst>
          </p:cNvPr>
          <p:cNvCxnSpPr/>
          <p:nvPr userDrawn="1"/>
        </p:nvCxnSpPr>
        <p:spPr>
          <a:xfrm flipV="1">
            <a:off x="10331991" y="137786"/>
            <a:ext cx="1592306" cy="156575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012B58A-877F-4A0A-A1AC-A26DABA99FA9}"/>
              </a:ext>
            </a:extLst>
          </p:cNvPr>
          <p:cNvCxnSpPr/>
          <p:nvPr userDrawn="1"/>
        </p:nvCxnSpPr>
        <p:spPr>
          <a:xfrm flipV="1">
            <a:off x="10118722" y="727850"/>
            <a:ext cx="2018844" cy="1951378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CDD6EA-B5AD-461F-9218-3B745063ABB0}"/>
              </a:ext>
            </a:extLst>
          </p:cNvPr>
          <p:cNvCxnSpPr/>
          <p:nvPr userDrawn="1"/>
        </p:nvCxnSpPr>
        <p:spPr>
          <a:xfrm flipV="1">
            <a:off x="318046" y="3587896"/>
            <a:ext cx="1592306" cy="156575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692032F-9045-4F1C-BB6D-D38F0EF99309}"/>
              </a:ext>
            </a:extLst>
          </p:cNvPr>
          <p:cNvCxnSpPr/>
          <p:nvPr userDrawn="1"/>
        </p:nvCxnSpPr>
        <p:spPr>
          <a:xfrm flipV="1">
            <a:off x="104777" y="4177960"/>
            <a:ext cx="2018844" cy="1951378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40B05330-B735-4717-B611-D711BC690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62151" b="51856"/>
          <a:stretch>
            <a:fillRect/>
          </a:stretch>
        </p:blipFill>
        <p:spPr>
          <a:xfrm rot="10800000">
            <a:off x="-175003" y="-702106"/>
            <a:ext cx="1778759" cy="26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0652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BB259-0FD9-4DCD-92C1-BED49582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7390B1-9106-4573-869A-9A492974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23B663-A800-4B97-AFF5-3240FF7BD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 text styles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0CB357-B019-4F7E-B82C-C7977B83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5A6ED2-BD05-44E1-93EF-479C40B3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3D1E11-BFF8-4DB6-BEA3-D94D1B1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47754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58DBD-DA65-4077-9AB0-F0D9B693B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36E0F5-9C11-4211-8E54-BA2D58616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B8F59F-D448-4460-9135-C29D4A405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 text styles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A11D05-45B6-4559-A9B4-1320507D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51F579-536D-41E0-86D6-76BD8F7CB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6C3FEA-B21C-4FD8-B97B-69CAF841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1028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A1D9D-B797-4B55-B294-9D18ABAC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836C70-8154-49C8-A9CC-72507E93A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D05F1-9CA4-4015-B424-0DF095F3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0D195-BA41-4DE1-AA51-87C57738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79FF25-CC1B-4CB4-BAE3-CE941872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7895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89B5CD-F610-4106-A222-16E8FD892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en-US" altLang="en-US"/>
              <a:t>Click here to edit master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A3B3B-97F4-4638-B8D9-B05A139F4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1851B-7FD0-4681-BA61-F138DBDB1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536F72-FB75-4C32-B6FA-C68CC5051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5654D6-902F-4AA1-8689-14C9F3A2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0847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64">
            <a:extLst>
              <a:ext uri="{FF2B5EF4-FFF2-40B4-BE49-F238E27FC236}">
                <a16:creationId xmlns:a16="http://schemas.microsoft.com/office/drawing/2014/main" id="{49BB3242-D8F0-48DF-927E-528ACB859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1" r="-131" b="99"/>
          <a:stretch>
            <a:fillRect/>
          </a:stretch>
        </p:blipFill>
        <p:spPr>
          <a:xfrm rot="16200000">
            <a:off x="2663508" y="-2676033"/>
            <a:ext cx="6887210" cy="122142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FB7471-7590-4003-9326-AE8621CB48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62151" b="51856"/>
          <a:stretch>
            <a:fillRect/>
          </a:stretch>
        </p:blipFill>
        <p:spPr>
          <a:xfrm rot="10800000">
            <a:off x="-175003" y="-702106"/>
            <a:ext cx="1778759" cy="26456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06904E-B3D6-4A27-A569-A45B32072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62151" b="51856"/>
          <a:stretch>
            <a:fillRect/>
          </a:stretch>
        </p:blipFill>
        <p:spPr>
          <a:xfrm>
            <a:off x="10413242" y="4212363"/>
            <a:ext cx="1778759" cy="264563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C950609-C8DF-4189-B84E-C6C2903930C1}"/>
              </a:ext>
            </a:extLst>
          </p:cNvPr>
          <p:cNvSpPr/>
          <p:nvPr userDrawn="1"/>
        </p:nvSpPr>
        <p:spPr>
          <a:xfrm>
            <a:off x="1477618" y="725557"/>
            <a:ext cx="9236765" cy="5406887"/>
          </a:xfrm>
          <a:prstGeom prst="rect">
            <a:avLst/>
          </a:prstGeom>
          <a:solidFill>
            <a:srgbClr val="150B3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61921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hidden="1">
            <a:extLst>
              <a:ext uri="{FF2B5EF4-FFF2-40B4-BE49-F238E27FC236}">
                <a16:creationId xmlns:a16="http://schemas.microsoft.com/office/drawing/2014/main" id="{10AF4C3C-5A73-4D30-9E1F-A47A4D913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28843"/>
            <a:ext cx="12192000" cy="647065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0AF5891-5BA5-4461-B7B5-312A617E6520}"/>
              </a:ext>
            </a:extLst>
          </p:cNvPr>
          <p:cNvGrpSpPr/>
          <p:nvPr userDrawn="1"/>
        </p:nvGrpSpPr>
        <p:grpSpPr>
          <a:xfrm>
            <a:off x="771019" y="312833"/>
            <a:ext cx="440499" cy="302610"/>
            <a:chOff x="1515649" y="876822"/>
            <a:chExt cx="440499" cy="30261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CFDF4F8-8A44-4509-9714-33E5802A8E65}"/>
                </a:ext>
              </a:extLst>
            </p:cNvPr>
            <p:cNvSpPr/>
            <p:nvPr/>
          </p:nvSpPr>
          <p:spPr>
            <a:xfrm>
              <a:off x="1515649" y="876822"/>
              <a:ext cx="288099" cy="288099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A32DFBC-8D38-40EF-BB73-F60C7FACAAE4}"/>
                </a:ext>
              </a:extLst>
            </p:cNvPr>
            <p:cNvSpPr/>
            <p:nvPr/>
          </p:nvSpPr>
          <p:spPr>
            <a:xfrm>
              <a:off x="1668049" y="891333"/>
              <a:ext cx="288099" cy="288099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428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A97D9-4158-4C42-9D4C-B6E31604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D292B-F4F1-46D3-9B82-9BFA8BEE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3BAA8B-CF55-4DD9-AE71-3FC54AEF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053D8C-18CD-4D1B-A9D4-0CEEB432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2A5BE5-9555-402C-BF2A-76D3754C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631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74F48-3A52-4F24-A1B4-ED204817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3E694-D973-497E-83C7-A7C4D2A48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en-US"/>
              <a:t>Click here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57309-E275-42EB-A90F-61CD2BF2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6A6766-8406-412E-878D-EA54A87D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20403A-B3F0-46E7-AAB5-44162B60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586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2D1B8-1FDD-45DE-AC28-11080DA9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D2870-9C2A-426B-B0B1-EF2660643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A5A8EF-FCB2-4805-896E-7DDCBC74A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7092CC-8B91-47EF-9C81-DB380A3D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3D106C-8C45-4109-9E67-2522E447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C62CDB-50BD-437C-B5CC-1351D19C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8499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8CB1D-7782-4A72-91E2-75D087F5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A58D63-252D-4B99-A6E5-884F9325A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 text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4FDE9E-48F0-4633-A68C-07FD02C2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90E911-149F-4836-9413-77FCD837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 text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74759C-ECEB-4058-89F9-8C0DD9E19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623D6C-4D1A-45F7-AD92-4A7947D6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5F6687-099A-4A9F-A9A4-1E570390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91DEC0-A267-49A0-99C8-9EB89859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6833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044F6-4329-4A6B-BCFF-B8E14BA5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FE199-6B53-4DC5-AD69-01698395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46A289-3F74-4A3D-BC28-B9F806FC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0935EE-82FB-4FC0-BC68-4ABE1398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18001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033408-D993-4850-9E0C-90FE2B10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DEAED6-A0AB-4886-A1BB-8C48226B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E83A87-2C5C-4D33-92E8-C06371BA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2332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A50BD8-6673-4FA5-86C2-B0785312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F042D-BD4C-4756-BA43-5E293FD84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C64041-F774-4AEB-BB3E-ADAAB46D0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20024-DBE3-45DF-9BC5-B48E99933960}" type="datetimeFigureOut">
              <a:rPr lang="en-US" altLang="en-US" smtClean="0"/>
              <a:t>7/15/2023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977B1-16B1-424C-9432-AB24FEFA8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9CE92D-8C6C-4EAB-966C-F03ADAB2D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28307-7962-4DCE-98B1-F5A8CBF08FC7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99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314DB63-E19D-4F30-BD0A-21E28A12DF10}"/>
              </a:ext>
            </a:extLst>
          </p:cNvPr>
          <p:cNvSpPr txBox="1"/>
          <p:nvPr/>
        </p:nvSpPr>
        <p:spPr>
          <a:xfrm>
            <a:off x="2982139" y="2438060"/>
            <a:ext cx="2218877" cy="132343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Gazpacho Bold" pitchFamily="2" charset="0"/>
              </a:rPr>
              <a:t>TUTOR HUB</a:t>
            </a:r>
            <a:endParaRPr lang="zh-CN" altLang="en-US" sz="8000" dirty="0">
              <a:solidFill>
                <a:schemeClr val="bg1"/>
              </a:solidFill>
              <a:latin typeface="Gazpacho Bold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11D23C-3A36-4F79-AE6D-69F0D4A6D5CC}"/>
              </a:ext>
            </a:extLst>
          </p:cNvPr>
          <p:cNvSpPr txBox="1"/>
          <p:nvPr/>
        </p:nvSpPr>
        <p:spPr>
          <a:xfrm>
            <a:off x="-1016000" y="-653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A47E6E-050D-4BB8-B2F2-470CD55D4B37}"/>
              </a:ext>
            </a:extLst>
          </p:cNvPr>
          <p:cNvSpPr txBox="1"/>
          <p:nvPr/>
        </p:nvSpPr>
        <p:spPr>
          <a:xfrm>
            <a:off x="2691943" y="3761499"/>
            <a:ext cx="6808114" cy="2743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endParaRPr lang="en-US" altLang="en-US" sz="1200" dirty="0">
              <a:solidFill>
                <a:schemeClr val="bg1"/>
              </a:solidFill>
              <a:latin typeface="Source Han Sans SC"/>
            </a:endParaRPr>
          </a:p>
        </p:txBody>
      </p:sp>
      <p:pic>
        <p:nvPicPr>
          <p:cNvPr id="2" name="了不起的企业">
            <a:hlinkClick r:id="" action="ppaction://media"/>
            <a:extLst>
              <a:ext uri="{FF2B5EF4-FFF2-40B4-BE49-F238E27FC236}">
                <a16:creationId xmlns:a16="http://schemas.microsoft.com/office/drawing/2014/main" id="{C1DEB584-EBB0-4CFF-870F-0ED5E1BDC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7" y="7162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4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2E1884F-A9EF-424A-BC51-8D74598C5614}"/>
              </a:ext>
            </a:extLst>
          </p:cNvPr>
          <p:cNvSpPr txBox="1"/>
          <p:nvPr/>
        </p:nvSpPr>
        <p:spPr>
          <a:xfrm>
            <a:off x="590946" y="2377047"/>
            <a:ext cx="1996523" cy="26167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Source Han Sans SC"/>
              <a:ea typeface="Source Han Sans S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97" y="277592"/>
            <a:ext cx="4759603" cy="5838537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文本框 12">
            <a:extLst>
              <a:ext uri="{FF2B5EF4-FFF2-40B4-BE49-F238E27FC236}">
                <a16:creationId xmlns:a16="http://schemas.microsoft.com/office/drawing/2014/main" id="{22E1884F-A9EF-424A-BC51-8D74598C5614}"/>
              </a:ext>
            </a:extLst>
          </p:cNvPr>
          <p:cNvSpPr txBox="1"/>
          <p:nvPr/>
        </p:nvSpPr>
        <p:spPr>
          <a:xfrm>
            <a:off x="590945" y="2638718"/>
            <a:ext cx="1996523" cy="2616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azpacho Bold" pitchFamily="2" charset="0"/>
                <a:ea typeface="Source Han Sans SC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13404993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F0E9F073-EE9B-4067-B98C-E120EF3F7575}"/>
              </a:ext>
            </a:extLst>
          </p:cNvPr>
          <p:cNvSpPr txBox="1"/>
          <p:nvPr/>
        </p:nvSpPr>
        <p:spPr>
          <a:xfrm>
            <a:off x="5132717" y="1134399"/>
            <a:ext cx="2700875" cy="40020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+mj-lt"/>
                <a:ea typeface="Source Han Sans SC"/>
              </a:rPr>
              <a:t>Software Development Life Cycle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1DD0AC-D361-4831-AF96-9BE41E94B64E}"/>
              </a:ext>
            </a:extLst>
          </p:cNvPr>
          <p:cNvSpPr txBox="1"/>
          <p:nvPr/>
        </p:nvSpPr>
        <p:spPr>
          <a:xfrm>
            <a:off x="1821225" y="1810248"/>
            <a:ext cx="6231193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Agile Methodology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Key Principles of Agile Methodology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❖ Active client inclusion is basic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❖ The group must be engaged to decide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❖ Requirements develop yet the timescale is fixed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 reason of using the agile methodology in our project is that it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predicts changes and enables for much more flexibility than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traditional methods. Clients can avoid of the large changes in the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budget or schedule by making small changes. The procedure includes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separating each task into organized requirements and conveying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each independently inside an iterative cycle.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058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prestig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2E1884F-A9EF-424A-BC51-8D74598C5614}"/>
              </a:ext>
            </a:extLst>
          </p:cNvPr>
          <p:cNvSpPr txBox="1"/>
          <p:nvPr/>
        </p:nvSpPr>
        <p:spPr>
          <a:xfrm>
            <a:off x="439819" y="1174531"/>
            <a:ext cx="1996523" cy="2616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zpacho Bold" pitchFamily="2" charset="0"/>
                <a:ea typeface="Source Han Sans SC"/>
              </a:rPr>
              <a:t>RELATED WORK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A187CC-F080-423C-892C-7512242C5B97}"/>
              </a:ext>
            </a:extLst>
          </p:cNvPr>
          <p:cNvSpPr txBox="1"/>
          <p:nvPr/>
        </p:nvSpPr>
        <p:spPr>
          <a:xfrm>
            <a:off x="1211518" y="189463"/>
            <a:ext cx="1224824" cy="46177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979" y="1174531"/>
            <a:ext cx="805927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99089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F0E9F073-EE9B-4067-B98C-E120EF3F7575}"/>
              </a:ext>
            </a:extLst>
          </p:cNvPr>
          <p:cNvSpPr txBox="1"/>
          <p:nvPr/>
        </p:nvSpPr>
        <p:spPr>
          <a:xfrm>
            <a:off x="5662815" y="1134399"/>
            <a:ext cx="2170777" cy="40020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+mj-lt"/>
                <a:ea typeface="Source Han Sans SC"/>
              </a:rPr>
              <a:t>SOFTWARE ARCHITECTURE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1DD0AC-D361-4831-AF96-9BE41E94B64E}"/>
              </a:ext>
            </a:extLst>
          </p:cNvPr>
          <p:cNvSpPr txBox="1"/>
          <p:nvPr/>
        </p:nvSpPr>
        <p:spPr>
          <a:xfrm>
            <a:off x="1821225" y="1810248"/>
            <a:ext cx="6231193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 Model-View-Controller (MVC) is an architectural pattern that separates 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an application into three main logical components: the model, the view, and 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 controller. Each of these components are built to handle specific development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aspects of an application. MVC is one of the most frequently used industry-standard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web development framework to create scalable and extensible projects.</a:t>
            </a:r>
          </a:p>
          <a:p>
            <a:endParaRPr lang="en-US" altLang="zh-CN" sz="1400" spc="300" dirty="0">
              <a:solidFill>
                <a:schemeClr val="bg1"/>
              </a:solidFill>
              <a:latin typeface="Source Han Sans SC"/>
            </a:endParaRPr>
          </a:p>
          <a:p>
            <a:r>
              <a:rPr lang="en-US" altLang="zh-CN" sz="1400" b="1" spc="300" dirty="0">
                <a:solidFill>
                  <a:schemeClr val="bg1"/>
                </a:solidFill>
                <a:latin typeface="Source Han Sans SC"/>
              </a:rPr>
              <a:t>Model: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 Model component corresponds to all the data-related logic that the user works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with. This can represent either the data that is being transferred between the 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View and Controller components or any other business logic-related data.</a:t>
            </a:r>
          </a:p>
          <a:p>
            <a:endParaRPr lang="en-US" altLang="zh-CN" sz="1400" spc="300" dirty="0">
              <a:solidFill>
                <a:schemeClr val="bg1"/>
              </a:solidFill>
              <a:latin typeface="Source Han Sans SC"/>
            </a:endParaRPr>
          </a:p>
          <a:p>
            <a:r>
              <a:rPr lang="en-US" altLang="zh-CN" sz="1400" b="1" spc="300" dirty="0">
                <a:solidFill>
                  <a:schemeClr val="bg1"/>
                </a:solidFill>
                <a:latin typeface="Source Han Sans SC"/>
              </a:rPr>
              <a:t>View: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 View component is used for all the UI logic of the application.</a:t>
            </a:r>
          </a:p>
          <a:p>
            <a:endParaRPr lang="en-US" altLang="zh-CN" sz="1400" spc="300" dirty="0">
              <a:solidFill>
                <a:schemeClr val="bg1"/>
              </a:solidFill>
              <a:latin typeface="Source Han Sans SC"/>
            </a:endParaRPr>
          </a:p>
          <a:p>
            <a:r>
              <a:rPr lang="en-US" altLang="zh-CN" sz="1400" b="1" spc="300" dirty="0">
                <a:solidFill>
                  <a:schemeClr val="bg1"/>
                </a:solidFill>
                <a:latin typeface="Source Han Sans SC"/>
              </a:rPr>
              <a:t>Controller :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Controllers act as an interface between Model and View components to process 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all the business logic and incoming requests, manipulate data using the Model </a:t>
            </a:r>
          </a:p>
          <a:p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component and interact with the Views to render the final output. </a:t>
            </a:r>
          </a:p>
          <a:p>
            <a:pPr>
              <a:lnSpc>
                <a:spcPct val="150000"/>
              </a:lnSpc>
            </a:pPr>
            <a:endParaRPr lang="en-US" altLang="zh-CN" sz="1400" spc="300" dirty="0">
              <a:solidFill>
                <a:schemeClr val="bg1"/>
              </a:solidFill>
              <a:latin typeface="Source Han Sans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48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prestig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F0E9F073-EE9B-4067-B98C-E120EF3F7575}"/>
              </a:ext>
            </a:extLst>
          </p:cNvPr>
          <p:cNvSpPr txBox="1"/>
          <p:nvPr/>
        </p:nvSpPr>
        <p:spPr>
          <a:xfrm>
            <a:off x="5662815" y="1134399"/>
            <a:ext cx="2170777" cy="40020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+mj-lt"/>
                <a:ea typeface="Source Han Sans SC"/>
              </a:rPr>
              <a:t>CONCLUSION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1DD0AC-D361-4831-AF96-9BE41E94B64E}"/>
              </a:ext>
            </a:extLst>
          </p:cNvPr>
          <p:cNvSpPr txBox="1"/>
          <p:nvPr/>
        </p:nvSpPr>
        <p:spPr>
          <a:xfrm>
            <a:off x="1821225" y="1810248"/>
            <a:ext cx="6231193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Our platform which is a web application will provide students an opportunity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to select a tutor of their own choice available nearby their location. Students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and tutors will register themselves on the system and a list of tutors available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in the area will be displayed to students from which they can hire one or more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tutors based on their area of interest and expertise of tutors.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Students will also have the facility to make a timetable with the tutor they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have hired. Tutors will be able to take online quizzes and assignments as well.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Parents will also have access to the platform and they will be able to check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their child’s performance as well as his grades in quizzes and assignments.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Parents will also have the facility to arrange a meeting with the tutor to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discuss their child’s situation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726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prestig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8C4B3F2E-E8AE-4F1A-9AB9-1E1BCA0B9470}"/>
              </a:ext>
            </a:extLst>
          </p:cNvPr>
          <p:cNvGrpSpPr/>
          <p:nvPr/>
        </p:nvGrpSpPr>
        <p:grpSpPr>
          <a:xfrm>
            <a:off x="6195060" y="1628775"/>
            <a:ext cx="5323840" cy="1246505"/>
            <a:chOff x="6195060" y="1628775"/>
            <a:chExt cx="5323840" cy="1246505"/>
          </a:xfrm>
        </p:grpSpPr>
        <p:sp>
          <p:nvSpPr>
            <p:cNvPr id="4" name="圆角矩形21">
              <a:extLst>
                <a:ext uri="{FF2B5EF4-FFF2-40B4-BE49-F238E27FC236}">
                  <a16:creationId xmlns:a16="http://schemas.microsoft.com/office/drawing/2014/main" id="{CB5760D9-C402-4EFB-A610-212E7FF87F88}"/>
                </a:ext>
              </a:extLst>
            </p:cNvPr>
            <p:cNvSpPr/>
            <p:nvPr/>
          </p:nvSpPr>
          <p:spPr>
            <a:xfrm>
              <a:off x="6262845" y="1628775"/>
              <a:ext cx="799466" cy="328613"/>
            </a:xfrm>
            <a:prstGeom prst="round2Same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1400">
                  <a:solidFill>
                    <a:schemeClr val="bg1"/>
                  </a:solidFill>
                </a:rPr>
                <a:t>0</a:t>
              </a:r>
              <a:r>
                <a:rPr lang="en-US" altLang="zh-CN" sz="100">
                  <a:solidFill>
                    <a:schemeClr val="bg1"/>
                  </a:solidFill>
                </a:rPr>
                <a:t> </a:t>
              </a:r>
              <a:r>
                <a:rPr lang="en-US" altLang="zh-CN" sz="1400">
                  <a:solidFill>
                    <a:schemeClr val="bg1"/>
                  </a:solidFill>
                </a:rPr>
                <a:t>1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5" name="矩形11">
              <a:extLst>
                <a:ext uri="{FF2B5EF4-FFF2-40B4-BE49-F238E27FC236}">
                  <a16:creationId xmlns:a16="http://schemas.microsoft.com/office/drawing/2014/main" id="{B5D984DB-67F4-4C1B-A969-DD0CEAB2F0D5}"/>
                </a:ext>
              </a:extLst>
            </p:cNvPr>
            <p:cNvSpPr/>
            <p:nvPr/>
          </p:nvSpPr>
          <p:spPr>
            <a:xfrm>
              <a:off x="6195060" y="1910080"/>
              <a:ext cx="5323840" cy="965200"/>
            </a:xfrm>
            <a:prstGeom prst="roundRect">
              <a:avLst>
                <a:gd name="adj" fmla="val 5743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C9A0B6-01B6-459C-A851-87765ABF3A68}"/>
              </a:ext>
            </a:extLst>
          </p:cNvPr>
          <p:cNvGrpSpPr/>
          <p:nvPr/>
        </p:nvGrpSpPr>
        <p:grpSpPr>
          <a:xfrm>
            <a:off x="6195060" y="3258185"/>
            <a:ext cx="5323840" cy="1246505"/>
            <a:chOff x="6195060" y="3258185"/>
            <a:chExt cx="5323840" cy="1246505"/>
          </a:xfrm>
        </p:grpSpPr>
        <p:sp>
          <p:nvSpPr>
            <p:cNvPr id="9" name="圆角矩形22">
              <a:extLst>
                <a:ext uri="{FF2B5EF4-FFF2-40B4-BE49-F238E27FC236}">
                  <a16:creationId xmlns:a16="http://schemas.microsoft.com/office/drawing/2014/main" id="{322BF8D7-D362-453F-B66F-4198F969D8CA}"/>
                </a:ext>
              </a:extLst>
            </p:cNvPr>
            <p:cNvSpPr/>
            <p:nvPr/>
          </p:nvSpPr>
          <p:spPr>
            <a:xfrm>
              <a:off x="6262845" y="3258185"/>
              <a:ext cx="799466" cy="328613"/>
            </a:xfrm>
            <a:prstGeom prst="round2SameRect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1400">
                  <a:solidFill>
                    <a:schemeClr val="bg1"/>
                  </a:solidFill>
                </a:rPr>
                <a:t>0</a:t>
              </a:r>
              <a:r>
                <a:rPr lang="en-US" altLang="zh-CN" sz="100">
                  <a:solidFill>
                    <a:schemeClr val="bg1"/>
                  </a:solidFill>
                </a:rPr>
                <a:t> </a:t>
              </a:r>
              <a:r>
                <a:rPr lang="en-US" altLang="zh-CN" sz="1400">
                  <a:solidFill>
                    <a:schemeClr val="bg1"/>
                  </a:solidFill>
                </a:rPr>
                <a:t>2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0" name="矩形12">
              <a:extLst>
                <a:ext uri="{FF2B5EF4-FFF2-40B4-BE49-F238E27FC236}">
                  <a16:creationId xmlns:a16="http://schemas.microsoft.com/office/drawing/2014/main" id="{FC4F6FBB-E568-4460-A0FD-A1E8BE526E82}"/>
                </a:ext>
              </a:extLst>
            </p:cNvPr>
            <p:cNvSpPr/>
            <p:nvPr/>
          </p:nvSpPr>
          <p:spPr>
            <a:xfrm>
              <a:off x="6195060" y="3539490"/>
              <a:ext cx="5323840" cy="965200"/>
            </a:xfrm>
            <a:prstGeom prst="roundRect">
              <a:avLst>
                <a:gd name="adj" fmla="val 5743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9C33127-CD9E-4EBB-A13B-23CF4230EB2E}"/>
              </a:ext>
            </a:extLst>
          </p:cNvPr>
          <p:cNvGrpSpPr/>
          <p:nvPr/>
        </p:nvGrpSpPr>
        <p:grpSpPr>
          <a:xfrm>
            <a:off x="6195060" y="4887595"/>
            <a:ext cx="5323840" cy="1246505"/>
            <a:chOff x="6195060" y="4887595"/>
            <a:chExt cx="5323840" cy="1246505"/>
          </a:xfrm>
        </p:grpSpPr>
        <p:sp>
          <p:nvSpPr>
            <p:cNvPr id="14" name="圆角矩形23">
              <a:extLst>
                <a:ext uri="{FF2B5EF4-FFF2-40B4-BE49-F238E27FC236}">
                  <a16:creationId xmlns:a16="http://schemas.microsoft.com/office/drawing/2014/main" id="{DE2D9325-AA1C-4EB5-82EE-605CC425768F}"/>
                </a:ext>
              </a:extLst>
            </p:cNvPr>
            <p:cNvSpPr/>
            <p:nvPr/>
          </p:nvSpPr>
          <p:spPr>
            <a:xfrm>
              <a:off x="6262845" y="4887595"/>
              <a:ext cx="799466" cy="328613"/>
            </a:xfrm>
            <a:prstGeom prst="round2SameRect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1400">
                  <a:solidFill>
                    <a:schemeClr val="bg1"/>
                  </a:solidFill>
                </a:rPr>
                <a:t>0</a:t>
              </a:r>
              <a:r>
                <a:rPr lang="en-US" altLang="zh-CN" sz="100">
                  <a:solidFill>
                    <a:schemeClr val="bg1"/>
                  </a:solidFill>
                </a:rPr>
                <a:t> </a:t>
              </a:r>
              <a:r>
                <a:rPr lang="en-US" altLang="zh-CN" sz="1400">
                  <a:solidFill>
                    <a:schemeClr val="bg1"/>
                  </a:solidFill>
                </a:rPr>
                <a:t>3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5" name="矩形13">
              <a:extLst>
                <a:ext uri="{FF2B5EF4-FFF2-40B4-BE49-F238E27FC236}">
                  <a16:creationId xmlns:a16="http://schemas.microsoft.com/office/drawing/2014/main" id="{ACDA84E9-9147-4ED9-BD68-A9C171D5C7CC}"/>
                </a:ext>
              </a:extLst>
            </p:cNvPr>
            <p:cNvSpPr/>
            <p:nvPr/>
          </p:nvSpPr>
          <p:spPr>
            <a:xfrm>
              <a:off x="6195060" y="5168900"/>
              <a:ext cx="5323840" cy="965200"/>
            </a:xfrm>
            <a:prstGeom prst="roundRect">
              <a:avLst>
                <a:gd name="adj" fmla="val 5743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262845" y="2211388"/>
            <a:ext cx="5272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May add more functionalities for the ease and benefit of stakeholders.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195060" y="3785037"/>
            <a:ext cx="5201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May expand the services of our application and launch it in different markets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62845" y="5490488"/>
            <a:ext cx="412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May also develop an android and iOS app for the users</a:t>
            </a:r>
          </a:p>
        </p:txBody>
      </p:sp>
      <p:sp>
        <p:nvSpPr>
          <p:cNvPr id="25" name="文本框 12">
            <a:extLst>
              <a:ext uri="{FF2B5EF4-FFF2-40B4-BE49-F238E27FC236}">
                <a16:creationId xmlns:a16="http://schemas.microsoft.com/office/drawing/2014/main" id="{22E1884F-A9EF-424A-BC51-8D74598C5614}"/>
              </a:ext>
            </a:extLst>
          </p:cNvPr>
          <p:cNvSpPr txBox="1"/>
          <p:nvPr/>
        </p:nvSpPr>
        <p:spPr>
          <a:xfrm>
            <a:off x="1373633" y="556587"/>
            <a:ext cx="1996523" cy="2616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azpacho Bold" pitchFamily="2" charset="0"/>
                <a:ea typeface="Source Han Sans SC"/>
              </a:rPr>
              <a:t>FUTURE WORK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9" y="2145487"/>
            <a:ext cx="4912509" cy="327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143048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314DB63-E19D-4F30-BD0A-21E28A12DF10}"/>
              </a:ext>
            </a:extLst>
          </p:cNvPr>
          <p:cNvSpPr txBox="1"/>
          <p:nvPr/>
        </p:nvSpPr>
        <p:spPr>
          <a:xfrm>
            <a:off x="3001007" y="2508069"/>
            <a:ext cx="2672526" cy="132343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Gazpacho Bold" pitchFamily="2" charset="0"/>
              </a:rPr>
              <a:t>THANK YOU</a:t>
            </a:r>
            <a:endParaRPr lang="zh-CN" altLang="en-US" sz="8000" dirty="0">
              <a:solidFill>
                <a:schemeClr val="bg1"/>
              </a:solidFill>
              <a:latin typeface="Gazpacho Bold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11D23C-3A36-4F79-AE6D-69F0D4A6D5CC}"/>
              </a:ext>
            </a:extLst>
          </p:cNvPr>
          <p:cNvSpPr txBox="1"/>
          <p:nvPr/>
        </p:nvSpPr>
        <p:spPr>
          <a:xfrm>
            <a:off x="-1016000" y="-653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8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1110A11-12D7-4664-8B23-AEA80FE086A6}"/>
              </a:ext>
            </a:extLst>
          </p:cNvPr>
          <p:cNvSpPr txBox="1"/>
          <p:nvPr/>
        </p:nvSpPr>
        <p:spPr>
          <a:xfrm rot="16200000">
            <a:off x="2409787" y="541733"/>
            <a:ext cx="461665" cy="1456489"/>
          </a:xfrm>
          <a:prstGeom prst="rect">
            <a:avLst/>
          </a:prstGeom>
          <a:noFill/>
        </p:spPr>
        <p:txBody>
          <a:bodyPr vert="eaVert" wrap="none" rtlCol="0">
            <a:normAutofit/>
          </a:bodyPr>
          <a:lstStyle/>
          <a:p>
            <a:r>
              <a:rPr lang="en-US" altLang="zh-CN" spc="600" dirty="0">
                <a:solidFill>
                  <a:schemeClr val="bg1"/>
                </a:solidFill>
                <a:latin typeface="+mj-lt"/>
                <a:ea typeface="+mj-ea"/>
              </a:rPr>
              <a:t>TABLE OF CONTENTS</a:t>
            </a:r>
            <a:endParaRPr lang="zh-CN" altLang="en-US" spc="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1912377" y="2056746"/>
            <a:ext cx="1745100" cy="2924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01. Abstract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1906399" y="2539496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02. Introduction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1902359" y="3037638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03. Problem Statement</a:t>
            </a: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1912377" y="3535780"/>
            <a:ext cx="1745100" cy="292456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04. Scope and Objectives</a:t>
            </a:r>
          </a:p>
        </p:txBody>
      </p:sp>
      <p:sp>
        <p:nvSpPr>
          <p:cNvPr id="13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1902359" y="4003138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05. Functional Requirement</a:t>
            </a: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1912375" y="4470496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06. Use Case / Diagram</a:t>
            </a: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5179541" y="2072138"/>
            <a:ext cx="1745100" cy="292456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07. SDLC</a:t>
            </a: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5450473" y="2539496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08. Related work</a:t>
            </a: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5558519" y="3037638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09. Software Architecture</a:t>
            </a: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5558519" y="3535780"/>
            <a:ext cx="1745100" cy="29245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Source Han Sans SC"/>
                <a:ea typeface="Source Han Sans SC"/>
              </a:rPr>
              <a:t>10. Conclusion</a:t>
            </a: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5552541" y="4003138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11. Future work</a:t>
            </a: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5548501" y="4470496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12. Our Team</a:t>
            </a:r>
          </a:p>
        </p:txBody>
      </p:sp>
    </p:spTree>
    <p:extLst>
      <p:ext uri="{BB962C8B-B14F-4D97-AF65-F5344CB8AC3E}">
        <p14:creationId xmlns:p14="http://schemas.microsoft.com/office/powerpoint/2010/main" val="96432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1" grpId="0"/>
      <p:bldP spid="14" grpId="0"/>
      <p:bldP spid="15" grpId="0"/>
      <p:bldP spid="20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F0E9F073-EE9B-4067-B98C-E120EF3F7575}"/>
              </a:ext>
            </a:extLst>
          </p:cNvPr>
          <p:cNvSpPr txBox="1"/>
          <p:nvPr/>
        </p:nvSpPr>
        <p:spPr>
          <a:xfrm>
            <a:off x="5841344" y="1099564"/>
            <a:ext cx="2170777" cy="40020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+mj-lt"/>
                <a:ea typeface="Source Han Sans SC"/>
              </a:rPr>
              <a:t>ABSTRACT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1DD0AC-D361-4831-AF96-9BE41E94B64E}"/>
              </a:ext>
            </a:extLst>
          </p:cNvPr>
          <p:cNvSpPr txBox="1"/>
          <p:nvPr/>
        </p:nvSpPr>
        <p:spPr>
          <a:xfrm>
            <a:off x="2497591" y="1946199"/>
            <a:ext cx="6231193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Access to quality education now a days is a big concern for students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as well as for their parents. With increasing competition students tend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to join after school academies or their parents hire tutor for their assistance.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Now we will build a web application on which students will have access to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certify subject expert tutors available nearby them. Students will be able to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hire a tutor according to their subject of interest. Students will also be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able to choose a tutor according to their own timetable. It will also be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beneficial for tutors as they will not have to travel a long distance to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reach their students</a:t>
            </a:r>
          </a:p>
          <a:p>
            <a:pPr>
              <a:lnSpc>
                <a:spcPct val="150000"/>
              </a:lnSpc>
            </a:pPr>
            <a:endParaRPr lang="zh-CN" altLang="en-US" sz="1400" spc="300" dirty="0">
              <a:solidFill>
                <a:schemeClr val="bg1"/>
              </a:solidFill>
              <a:latin typeface="Source Han Sans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3486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prestig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F0E9F073-EE9B-4067-B98C-E120EF3F7575}"/>
              </a:ext>
            </a:extLst>
          </p:cNvPr>
          <p:cNvSpPr txBox="1"/>
          <p:nvPr/>
        </p:nvSpPr>
        <p:spPr>
          <a:xfrm>
            <a:off x="5553477" y="1099564"/>
            <a:ext cx="2170777" cy="40020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+mj-lt"/>
                <a:ea typeface="Source Han Sans SC"/>
              </a:rPr>
              <a:t>INTRODUCTION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1DD0AC-D361-4831-AF96-9BE41E94B64E}"/>
              </a:ext>
            </a:extLst>
          </p:cNvPr>
          <p:cNvSpPr txBox="1"/>
          <p:nvPr/>
        </p:nvSpPr>
        <p:spPr>
          <a:xfrm>
            <a:off x="2437880" y="1827665"/>
            <a:ext cx="6231193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Our platform will provide students an opportunity to select a tutor of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their own choice available nearby their location. Students and tutors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will register themselves on the system and a list of tutors available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in the area will be displayed to students from which they can hire one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or more tutors based on their area of interest and expertise of tutors.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Students will also have the facility to make a timetable with the tutor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they have hired. Tutors will be able to take online quizzes and assignments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as well. Parents will also have access to the platform and they will be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able to check their child’s performance as well as his grades in quizzes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and assignments. Parents will also have the facility to arrange a meeting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with the tutor to discuss their child’s situation</a:t>
            </a:r>
            <a:endParaRPr lang="zh-CN" altLang="en-US" sz="1400" spc="300" dirty="0">
              <a:solidFill>
                <a:schemeClr val="bg1"/>
              </a:solidFill>
              <a:latin typeface="Source Han Sans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035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prestig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F0E9F073-EE9B-4067-B98C-E120EF3F7575}"/>
              </a:ext>
            </a:extLst>
          </p:cNvPr>
          <p:cNvSpPr txBox="1"/>
          <p:nvPr/>
        </p:nvSpPr>
        <p:spPr>
          <a:xfrm>
            <a:off x="5222552" y="1116982"/>
            <a:ext cx="2170777" cy="40020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+mj-lt"/>
                <a:ea typeface="Source Han Sans SC"/>
              </a:rPr>
              <a:t>PROBLEM</a:t>
            </a:r>
            <a:r>
              <a:rPr lang="en-US" altLang="en-US" sz="2000" dirty="0">
                <a:solidFill>
                  <a:schemeClr val="bg1"/>
                </a:solidFill>
                <a:latin typeface="Source Han Sans SC"/>
                <a:ea typeface="Source Han Sans SC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+mj-lt"/>
                <a:ea typeface="Source Han Sans SC"/>
              </a:rPr>
              <a:t>STATEMENT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1DD0AC-D361-4831-AF96-9BE41E94B64E}"/>
              </a:ext>
            </a:extLst>
          </p:cNvPr>
          <p:cNvSpPr txBox="1"/>
          <p:nvPr/>
        </p:nvSpPr>
        <p:spPr>
          <a:xfrm>
            <a:off x="2447274" y="1954665"/>
            <a:ext cx="6231193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Now the problem faced by majority of students and their parents is that in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today’s busy world it is very difficult to find good and trustworthy tutor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who knows his subject and also poses the art of teaching. Another problem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faced by the teachers/tutors is that sometimes they have to travel a long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distance to reach a student’s house or an academy. Now a days every second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counts and this process cause a lot of time and resource wastage as well.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Also, sometimes parent’s busy schedule cause them to miss out PTMs.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Due to this they could not keep track of their child’s performance and results.</a:t>
            </a:r>
          </a:p>
          <a:p>
            <a:pPr>
              <a:lnSpc>
                <a:spcPct val="150000"/>
              </a:lnSpc>
            </a:pPr>
            <a:endParaRPr lang="en-US" altLang="zh-CN" sz="1400" spc="300" dirty="0">
              <a:solidFill>
                <a:schemeClr val="bg1"/>
              </a:solidFill>
              <a:latin typeface="Source Han Sans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769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prestig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1110A11-12D7-4664-8B23-AEA80FE086A6}"/>
              </a:ext>
            </a:extLst>
          </p:cNvPr>
          <p:cNvSpPr txBox="1"/>
          <p:nvPr/>
        </p:nvSpPr>
        <p:spPr>
          <a:xfrm rot="16200000">
            <a:off x="2409787" y="541733"/>
            <a:ext cx="461665" cy="1456489"/>
          </a:xfrm>
          <a:prstGeom prst="rect">
            <a:avLst/>
          </a:prstGeom>
          <a:noFill/>
        </p:spPr>
        <p:txBody>
          <a:bodyPr vert="eaVert" wrap="none" rtlCol="0">
            <a:normAutofit/>
          </a:bodyPr>
          <a:lstStyle/>
          <a:p>
            <a:r>
              <a:rPr lang="en-US" altLang="zh-CN" spc="600" dirty="0">
                <a:solidFill>
                  <a:schemeClr val="bg1"/>
                </a:solidFill>
                <a:latin typeface="+mj-lt"/>
                <a:ea typeface="+mj-ea"/>
              </a:rPr>
              <a:t>SCOPE OF PROJECT</a:t>
            </a:r>
            <a:endParaRPr lang="zh-CN" altLang="en-US" spc="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1912377" y="2056746"/>
            <a:ext cx="1745100" cy="2924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01. Access teacher through location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1906399" y="2539496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02. Verify teacher through project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1902359" y="3037638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03. Rank and experience of teacher</a:t>
            </a: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1912377" y="3535780"/>
            <a:ext cx="1745100" cy="292456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04. Attendance Record</a:t>
            </a:r>
          </a:p>
        </p:txBody>
      </p:sp>
      <p:sp>
        <p:nvSpPr>
          <p:cNvPr id="13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1902359" y="4003138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05. Fees Record</a:t>
            </a: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1912375" y="4470496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06. Feedback Report</a:t>
            </a: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1820173" y="4984030"/>
            <a:ext cx="1951965" cy="292456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07. Trial based classes</a:t>
            </a: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5267594" y="2087530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08. Chat-box</a:t>
            </a: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5558519" y="2554888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09. Notifications and email</a:t>
            </a: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5548501" y="3068422"/>
            <a:ext cx="1745100" cy="29245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Source Han Sans SC"/>
                <a:ea typeface="Source Han Sans SC"/>
              </a:rPr>
              <a:t>10. Time table Management</a:t>
            </a: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5552541" y="3490867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11. Online Course</a:t>
            </a: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5568537" y="4470496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13. Quran Classes</a:t>
            </a: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5568537" y="3947259"/>
            <a:ext cx="1745100" cy="2924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12. Monthly Report Card</a:t>
            </a:r>
          </a:p>
        </p:txBody>
      </p:sp>
      <p:sp>
        <p:nvSpPr>
          <p:cNvPr id="27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8546371" y="2041354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15. Assessment Plan</a:t>
            </a:r>
          </a:p>
        </p:txBody>
      </p:sp>
      <p:sp>
        <p:nvSpPr>
          <p:cNvPr id="28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5543492" y="4953233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14. Monthly meeting schedule</a:t>
            </a:r>
          </a:p>
        </p:txBody>
      </p:sp>
    </p:spTree>
    <p:extLst>
      <p:ext uri="{BB962C8B-B14F-4D97-AF65-F5344CB8AC3E}">
        <p14:creationId xmlns:p14="http://schemas.microsoft.com/office/powerpoint/2010/main" val="130516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1" grpId="0"/>
      <p:bldP spid="14" grpId="0"/>
      <p:bldP spid="15" grpId="0"/>
      <p:bldP spid="20" grpId="0"/>
      <p:bldP spid="21" grpId="0"/>
      <p:bldP spid="23" grpId="0"/>
      <p:bldP spid="16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F0E9F073-EE9B-4067-B98C-E120EF3F7575}"/>
              </a:ext>
            </a:extLst>
          </p:cNvPr>
          <p:cNvSpPr txBox="1"/>
          <p:nvPr/>
        </p:nvSpPr>
        <p:spPr>
          <a:xfrm>
            <a:off x="5662815" y="1134399"/>
            <a:ext cx="2170777" cy="40020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+mj-lt"/>
                <a:ea typeface="Source Han Sans SC"/>
              </a:rPr>
              <a:t>OBJECTIVES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1DD0AC-D361-4831-AF96-9BE41E94B64E}"/>
              </a:ext>
            </a:extLst>
          </p:cNvPr>
          <p:cNvSpPr txBox="1"/>
          <p:nvPr/>
        </p:nvSpPr>
        <p:spPr>
          <a:xfrm>
            <a:off x="1821225" y="1810248"/>
            <a:ext cx="6231193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 major role of tutoring app is to build a virtual tutoring environment for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student’s that produce a face-to-face experience which can assist a student to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achieve success in a given class.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Student who uses on demand tutoring app are not far away to gather the help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when it is required. This is vital in pandemic as well as when a person is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sick or ill it can cover through application.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Tutoring app helps both parents and teacher to be on one platform where they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can discuss and can-do regular meetings regarding the student.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The main objective of application is that there will be a trial base class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of two days in which a relevant teacher will visit to students’ home and if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a student satisfies the teacher will carry there will be no charges of a 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1"/>
                </a:solidFill>
                <a:latin typeface="Source Han Sans SC"/>
              </a:rPr>
              <a:t>trial-based class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241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prestig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1110A11-12D7-4664-8B23-AEA80FE086A6}"/>
              </a:ext>
            </a:extLst>
          </p:cNvPr>
          <p:cNvSpPr txBox="1"/>
          <p:nvPr/>
        </p:nvSpPr>
        <p:spPr>
          <a:xfrm rot="16200000">
            <a:off x="2409787" y="541733"/>
            <a:ext cx="461665" cy="1456489"/>
          </a:xfrm>
          <a:prstGeom prst="rect">
            <a:avLst/>
          </a:prstGeom>
          <a:noFill/>
        </p:spPr>
        <p:txBody>
          <a:bodyPr vert="eaVert" wrap="none" rtlCol="0">
            <a:normAutofit/>
          </a:bodyPr>
          <a:lstStyle/>
          <a:p>
            <a:r>
              <a:rPr lang="en-US" altLang="zh-CN" spc="600" dirty="0">
                <a:solidFill>
                  <a:schemeClr val="bg1"/>
                </a:solidFill>
                <a:latin typeface="+mj-lt"/>
                <a:ea typeface="+mj-ea"/>
              </a:rPr>
              <a:t>FUNCTIONAL REQUIREMENTS</a:t>
            </a:r>
            <a:endParaRPr lang="zh-CN" altLang="en-US" spc="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1912377" y="2056746"/>
            <a:ext cx="1745100" cy="2924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01. View List of teachers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1906399" y="2539496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02. View Profile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1902359" y="3037638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03. View Schedule</a:t>
            </a: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1912377" y="3535780"/>
            <a:ext cx="1745100" cy="292456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04. View Appointment</a:t>
            </a:r>
          </a:p>
        </p:txBody>
      </p:sp>
      <p:sp>
        <p:nvSpPr>
          <p:cNvPr id="13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1902359" y="4003138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05. View Feedback</a:t>
            </a: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1912375" y="4470496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06. Notifications and Email</a:t>
            </a: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2427633" y="4984030"/>
            <a:ext cx="1745100" cy="292456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07. Register Student and Teacher</a:t>
            </a: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5542523" y="2098496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08. Choose Service</a:t>
            </a: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5568537" y="2554169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09. Add Feedback</a:t>
            </a: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5548501" y="3011812"/>
            <a:ext cx="1745100" cy="2924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10. Add Appointment</a:t>
            </a: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3D542255-D312-46D6-9B57-F091C93866C9}"/>
              </a:ext>
            </a:extLst>
          </p:cNvPr>
          <p:cNvSpPr txBox="1"/>
          <p:nvPr/>
        </p:nvSpPr>
        <p:spPr>
          <a:xfrm>
            <a:off x="5562559" y="3492909"/>
            <a:ext cx="1751078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11. Add List of Teacher</a:t>
            </a: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EBBBAC88-4058-4618-ABD0-865927C27E19}"/>
              </a:ext>
            </a:extLst>
          </p:cNvPr>
          <p:cNvSpPr txBox="1"/>
          <p:nvPr/>
        </p:nvSpPr>
        <p:spPr>
          <a:xfrm>
            <a:off x="5568537" y="4470496"/>
            <a:ext cx="1755118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13. Delete Teacher List </a:t>
            </a: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BD32BED7-64C9-4A3B-9158-492038989BA1}"/>
              </a:ext>
            </a:extLst>
          </p:cNvPr>
          <p:cNvSpPr txBox="1"/>
          <p:nvPr/>
        </p:nvSpPr>
        <p:spPr>
          <a:xfrm>
            <a:off x="5568537" y="3947259"/>
            <a:ext cx="1745100" cy="2924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ource Han Sans SC"/>
                <a:ea typeface="Source Han Sans SC"/>
              </a:rPr>
              <a:t>12. Experience</a:t>
            </a:r>
          </a:p>
        </p:txBody>
      </p:sp>
    </p:spTree>
    <p:extLst>
      <p:ext uri="{BB962C8B-B14F-4D97-AF65-F5344CB8AC3E}">
        <p14:creationId xmlns:p14="http://schemas.microsoft.com/office/powerpoint/2010/main" val="11662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1" grpId="0"/>
      <p:bldP spid="14" grpId="0"/>
      <p:bldP spid="15" grpId="0"/>
      <p:bldP spid="20" grpId="0"/>
      <p:bldP spid="21" grpId="0"/>
      <p:bldP spid="2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2E1884F-A9EF-424A-BC51-8D74598C5614}"/>
              </a:ext>
            </a:extLst>
          </p:cNvPr>
          <p:cNvSpPr txBox="1"/>
          <p:nvPr/>
        </p:nvSpPr>
        <p:spPr>
          <a:xfrm>
            <a:off x="608363" y="2868151"/>
            <a:ext cx="1996523" cy="2616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azpacho Bold" pitchFamily="2" charset="0"/>
                <a:ea typeface="Source Han Sans SC"/>
              </a:rPr>
              <a:t>USE CASE DIAGRAM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A187CC-F080-423C-892C-7512242C5B97}"/>
              </a:ext>
            </a:extLst>
          </p:cNvPr>
          <p:cNvSpPr txBox="1"/>
          <p:nvPr/>
        </p:nvSpPr>
        <p:spPr>
          <a:xfrm>
            <a:off x="1211518" y="189463"/>
            <a:ext cx="1224824" cy="46177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7" y="189463"/>
            <a:ext cx="4661430" cy="588071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406616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v12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757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757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757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757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757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757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757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04262;"/>
</p:tagLst>
</file>

<file path=ppt/theme/theme1.xml><?xml version="1.0" encoding="utf-8"?>
<a:theme xmlns:a="http://schemas.openxmlformats.org/drawingml/2006/main" name="Office 主题​​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61145"/>
      </a:accent1>
      <a:accent2>
        <a:srgbClr val="F3272D"/>
      </a:accent2>
      <a:accent3>
        <a:srgbClr val="A5A5A5"/>
      </a:accent3>
      <a:accent4>
        <a:srgbClr val="FFC000"/>
      </a:accent4>
      <a:accent5>
        <a:srgbClr val="5B9BD5"/>
      </a:accent5>
      <a:accent6>
        <a:srgbClr val="ED7D31"/>
      </a:accent6>
      <a:hlink>
        <a:srgbClr val="0563C1"/>
      </a:hlink>
      <a:folHlink>
        <a:srgbClr val="954F72"/>
      </a:folHlink>
    </a:clrScheme>
    <a:fontScheme name="自定义 6">
      <a:majorFont>
        <a:latin typeface="Agency FB"/>
        <a:ea typeface="字魂59号-创粗黑"/>
        <a:cs typeface="Arial"/>
      </a:majorFont>
      <a:minorFont>
        <a:latin typeface="Agency FB"/>
        <a:ea typeface="字魂58号-创中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1169</Words>
  <Application>Microsoft Office PowerPoint</Application>
  <PresentationFormat>Widescreen</PresentationFormat>
  <Paragraphs>158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Wingdings</vt:lpstr>
      <vt:lpstr>Gazpacho Bold</vt:lpstr>
      <vt:lpstr>Source Han Sans SC</vt:lpstr>
      <vt:lpstr>Agency FB</vt:lpstr>
      <vt:lpstr>字魂58号-创中黑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v1215</dc:title>
  <dc:creator>LMG</dc:creator>
  <cp:lastModifiedBy>Bilal Ahmad</cp:lastModifiedBy>
  <cp:revision>190</cp:revision>
  <dcterms:created xsi:type="dcterms:W3CDTF">2020-11-25T10:48:12Z</dcterms:created>
  <dcterms:modified xsi:type="dcterms:W3CDTF">2023-07-15T11:46:41Z</dcterms:modified>
</cp:coreProperties>
</file>